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5"/>
  </p:notesMasterIdLst>
  <p:handoutMasterIdLst>
    <p:handoutMasterId r:id="rId26"/>
  </p:handoutMasterIdLst>
  <p:sldIdLst>
    <p:sldId id="256" r:id="rId2"/>
    <p:sldId id="419" r:id="rId3"/>
    <p:sldId id="420" r:id="rId4"/>
    <p:sldId id="421" r:id="rId5"/>
    <p:sldId id="422" r:id="rId6"/>
    <p:sldId id="423" r:id="rId7"/>
    <p:sldId id="424" r:id="rId8"/>
    <p:sldId id="425" r:id="rId9"/>
    <p:sldId id="426" r:id="rId10"/>
    <p:sldId id="427" r:id="rId11"/>
    <p:sldId id="428" r:id="rId12"/>
    <p:sldId id="439" r:id="rId13"/>
    <p:sldId id="429" r:id="rId14"/>
    <p:sldId id="430" r:id="rId15"/>
    <p:sldId id="437" r:id="rId16"/>
    <p:sldId id="431" r:id="rId17"/>
    <p:sldId id="432" r:id="rId18"/>
    <p:sldId id="433" r:id="rId19"/>
    <p:sldId id="434" r:id="rId20"/>
    <p:sldId id="435" r:id="rId21"/>
    <p:sldId id="436" r:id="rId22"/>
    <p:sldId id="438" r:id="rId23"/>
    <p:sldId id="373"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81" d="100"/>
          <a:sy n="81" d="100"/>
        </p:scale>
        <p:origin x="-690" y="-84"/>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18/03/2015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3/18/2015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635B9B0-A10D-4586-9267-11A45CA7E3BA}"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23</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Minimum spanning trees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Minimum spanning tree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Which spanning tree which minimizes the weight?</a:t>
            </a:r>
          </a:p>
          <a:p>
            <a:pPr lvl="1"/>
            <a:r>
              <a:rPr lang="en-US" altLang="en-US" smtClean="0">
                <a:latin typeface="Arial" charset="0"/>
                <a:cs typeface="Arial" charset="0"/>
              </a:rPr>
              <a:t>Such a tree is termed a </a:t>
            </a:r>
            <a:r>
              <a:rPr lang="en-US" altLang="en-US" i="1" smtClean="0">
                <a:latin typeface="Arial" charset="0"/>
                <a:cs typeface="Arial" charset="0"/>
              </a:rPr>
              <a:t>minimum spanning tree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weight of this spanning tree is 14</a:t>
            </a:r>
          </a:p>
        </p:txBody>
      </p:sp>
      <p:pic>
        <p:nvPicPr>
          <p:cNvPr id="18436" name="Picture 7"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862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Minimum Spanning Trees</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use a different vertex as the root, we get a different tree, however, this is simply the result of one or more rotations</a:t>
            </a:r>
          </a:p>
        </p:txBody>
      </p:sp>
      <p:pic>
        <p:nvPicPr>
          <p:cNvPr id="19460" name="Picture 7"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883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Spanning forests</a:t>
            </a:r>
            <a:endParaRPr lang="en-CA" dirty="0"/>
          </a:p>
        </p:txBody>
      </p:sp>
      <p:sp>
        <p:nvSpPr>
          <p:cNvPr id="3" name="Content Placeholder 2"/>
          <p:cNvSpPr>
            <a:spLocks noGrp="1"/>
          </p:cNvSpPr>
          <p:nvPr>
            <p:ph idx="1"/>
          </p:nvPr>
        </p:nvSpPr>
        <p:spPr/>
        <p:txBody>
          <a:bodyPr/>
          <a:lstStyle/>
          <a:p>
            <a:pPr marL="357188" indent="-357188">
              <a:buNone/>
            </a:pPr>
            <a:r>
              <a:rPr lang="en-CA" dirty="0" smtClean="0"/>
              <a:t>	Suppose that a graph is composed of </a:t>
            </a:r>
            <a:r>
              <a:rPr lang="en-CA" i="1" dirty="0" smtClean="0">
                <a:latin typeface="Times New Roman" panose="02020603050405020304" pitchFamily="18" charset="0"/>
                <a:cs typeface="Times New Roman" panose="02020603050405020304" pitchFamily="18" charset="0"/>
              </a:rPr>
              <a:t>N</a:t>
            </a:r>
            <a:r>
              <a:rPr lang="en-CA" dirty="0" smtClean="0"/>
              <a:t> connected vertex-induced sub-graphs</a:t>
            </a:r>
          </a:p>
          <a:p>
            <a:pPr lvl="1"/>
            <a:r>
              <a:rPr lang="en-CA" dirty="0" smtClean="0"/>
              <a:t>In this case, we may define a </a:t>
            </a:r>
            <a:r>
              <a:rPr lang="en-CA" i="1" dirty="0" smtClean="0"/>
              <a:t>spanning forest</a:t>
            </a:r>
            <a:r>
              <a:rPr lang="en-CA" dirty="0" smtClean="0"/>
              <a:t> as a collection of </a:t>
            </a:r>
            <a:r>
              <a:rPr lang="en-CA" i="1" dirty="0" smtClean="0">
                <a:latin typeface="Times New Roman" panose="02020603050405020304" pitchFamily="18" charset="0"/>
                <a:cs typeface="Times New Roman" panose="02020603050405020304" pitchFamily="18" charset="0"/>
              </a:rPr>
              <a:t>N </a:t>
            </a:r>
            <a:r>
              <a:rPr lang="en-CA" dirty="0" smtClean="0"/>
              <a:t>spanning trees, one for each connected vertex-induced sub-graph</a:t>
            </a:r>
          </a:p>
          <a:p>
            <a:pPr marL="357188" indent="-357188">
              <a:buNone/>
            </a:pPr>
            <a:endParaRPr lang="en-CA" dirty="0" smtClean="0"/>
          </a:p>
          <a:p>
            <a:pPr marL="357188" indent="-357188">
              <a:buNone/>
            </a:pPr>
            <a:endParaRPr lang="en-CA" dirty="0"/>
          </a:p>
          <a:p>
            <a:pPr marL="357188" indent="-357188">
              <a:buNone/>
            </a:pPr>
            <a:endParaRPr lang="en-CA" dirty="0" smtClean="0"/>
          </a:p>
          <a:p>
            <a:pPr marL="357188" indent="-357188">
              <a:buNone/>
            </a:pPr>
            <a:endParaRPr lang="en-CA" dirty="0"/>
          </a:p>
          <a:p>
            <a:pPr marL="357188" indent="-357188">
              <a:buNone/>
            </a:pPr>
            <a:endParaRPr lang="en-CA" dirty="0" smtClean="0"/>
          </a:p>
          <a:p>
            <a:pPr marL="357188" indent="-357188">
              <a:buNone/>
            </a:pPr>
            <a:endParaRPr lang="en-CA" dirty="0"/>
          </a:p>
          <a:p>
            <a:pPr lvl="1"/>
            <a:endParaRPr lang="en-CA" dirty="0" smtClean="0"/>
          </a:p>
          <a:p>
            <a:pPr lvl="1"/>
            <a:endParaRPr lang="en-CA" dirty="0" smtClean="0"/>
          </a:p>
          <a:p>
            <a:pPr lvl="1"/>
            <a:r>
              <a:rPr lang="en-CA" dirty="0" smtClean="0"/>
              <a:t>A </a:t>
            </a:r>
            <a:r>
              <a:rPr lang="en-CA" i="1" dirty="0" smtClean="0"/>
              <a:t>minimum spanning forest </a:t>
            </a:r>
            <a:r>
              <a:rPr lang="en-CA" dirty="0" smtClean="0"/>
              <a:t>is therefore a collection of </a:t>
            </a:r>
            <a:r>
              <a:rPr lang="en-CA" i="1" dirty="0" smtClean="0">
                <a:latin typeface="Times New Roman" panose="02020603050405020304" pitchFamily="18" charset="0"/>
                <a:cs typeface="Times New Roman" panose="02020603050405020304" pitchFamily="18" charset="0"/>
              </a:rPr>
              <a:t>N</a:t>
            </a:r>
            <a:r>
              <a:rPr lang="en-CA" dirty="0" smtClean="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smtClean="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Observation</a:t>
            </a:r>
          </a:p>
          <a:p>
            <a:pPr lvl="1"/>
            <a:r>
              <a:rPr lang="en-US" altLang="en-US" dirty="0" smtClean="0">
                <a:latin typeface="Arial" charset="0"/>
                <a:cs typeface="Arial" charset="0"/>
              </a:rPr>
              <a:t>In an unweighted graph, we nominally give each edge a weight of 1</a:t>
            </a:r>
          </a:p>
          <a:p>
            <a:pPr lvl="1"/>
            <a:r>
              <a:rPr lang="en-US" altLang="en-US" dirty="0" smtClean="0">
                <a:latin typeface="Arial" charset="0"/>
                <a:cs typeface="Arial" charset="0"/>
              </a:rPr>
              <a:t>Consequently, all minimum spanning trees have weight </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supplying power to</a:t>
            </a:r>
          </a:p>
          <a:p>
            <a:pPr lvl="1"/>
            <a:r>
              <a:rPr lang="en-US" altLang="en-US" smtClean="0">
                <a:latin typeface="Arial" charset="0"/>
                <a:cs typeface="Arial" charset="0"/>
              </a:rPr>
              <a:t>All circuit elements on a board</a:t>
            </a:r>
          </a:p>
          <a:p>
            <a:pPr lvl="1"/>
            <a:r>
              <a:rPr lang="en-US" altLang="en-US" smtClean="0">
                <a:latin typeface="Arial" charset="0"/>
                <a:cs typeface="Arial" charset="0"/>
              </a:rPr>
              <a:t>A number of loads within a building</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smtClean="0">
                <a:latin typeface="Arial" charset="0"/>
                <a:cs typeface="Arial" charset="0"/>
              </a:rPr>
              <a:t>	The first application of a minimum spanning tree algorithm was by the Czech mathematician </a:t>
            </a:r>
            <a:r>
              <a:rPr lang="en-CA" dirty="0" err="1" smtClean="0"/>
              <a:t>Otakar</a:t>
            </a:r>
            <a:r>
              <a:rPr lang="en-CA" dirty="0" smtClean="0"/>
              <a:t> </a:t>
            </a:r>
            <a:r>
              <a:rPr lang="en-CA" dirty="0" err="1" smtClean="0"/>
              <a:t>Borůvka</a:t>
            </a:r>
            <a:r>
              <a:rPr lang="en-CA" dirty="0"/>
              <a:t> </a:t>
            </a:r>
            <a:r>
              <a:rPr lang="en-CA" dirty="0" smtClean="0"/>
              <a:t>who designed electricity grid in </a:t>
            </a:r>
            <a:r>
              <a:rPr lang="en-CA" dirty="0" err="1" smtClean="0"/>
              <a:t>Morovia</a:t>
            </a:r>
            <a:r>
              <a:rPr lang="en-CA" dirty="0"/>
              <a:t> </a:t>
            </a:r>
            <a:r>
              <a:rPr lang="en-CA" dirty="0" smtClean="0"/>
              <a:t>in 1926</a:t>
            </a:r>
            <a:endParaRPr lang="en-US" altLang="en-US" dirty="0" smtClean="0">
              <a:latin typeface="Arial" charset="0"/>
              <a:cs typeface="Arial" charset="0"/>
            </a:endParaRPr>
          </a:p>
        </p:txBody>
      </p:sp>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93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attempting to find the best means of connecting a number of LANs</a:t>
            </a:r>
          </a:p>
          <a:p>
            <a:pPr lvl="1"/>
            <a:r>
              <a:rPr lang="en-US" altLang="en-US" smtClean="0">
                <a:latin typeface="Arial" charset="0"/>
                <a:cs typeface="Arial" charset="0"/>
              </a:rPr>
              <a:t>Minimize the number</a:t>
            </a:r>
            <a:br>
              <a:rPr lang="en-US" altLang="en-US" smtClean="0">
                <a:latin typeface="Arial" charset="0"/>
                <a:cs typeface="Arial" charset="0"/>
              </a:rPr>
            </a:br>
            <a:r>
              <a:rPr lang="en-US" altLang="en-US" smtClean="0">
                <a:latin typeface="Arial" charset="0"/>
                <a:cs typeface="Arial" charset="0"/>
              </a:rPr>
              <a:t>of bridges</a:t>
            </a:r>
          </a:p>
          <a:p>
            <a:pPr lvl="1"/>
            <a:r>
              <a:rPr lang="en-US" altLang="en-US" smtClean="0">
                <a:latin typeface="Arial" charset="0"/>
                <a:cs typeface="Arial" charset="0"/>
              </a:rPr>
              <a:t>Costs not strictly</a:t>
            </a:r>
            <a:br>
              <a:rPr lang="en-US" altLang="en-US" smtClean="0">
                <a:latin typeface="Arial" charset="0"/>
                <a:cs typeface="Arial" charset="0"/>
              </a:rPr>
            </a:br>
            <a:r>
              <a:rPr lang="en-US" altLang="en-US" smtClean="0">
                <a:latin typeface="Arial" charset="0"/>
                <a:cs typeface="Arial" charset="0"/>
              </a:rPr>
              <a:t>dependant on </a:t>
            </a:r>
            <a:br>
              <a:rPr lang="en-US" altLang="en-US" smtClean="0">
                <a:latin typeface="Arial" charset="0"/>
                <a:cs typeface="Arial" charset="0"/>
              </a:rPr>
            </a:br>
            <a:r>
              <a:rPr lang="en-US" altLang="en-US" smtClean="0">
                <a:latin typeface="Arial" charset="0"/>
                <a:cs typeface="Arial" charset="0"/>
              </a:rPr>
              <a:t>distances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smtClean="0">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an </a:t>
            </a:r>
            <a:r>
              <a:rPr lang="en-US" altLang="en-US" i="1" smtClean="0">
                <a:latin typeface="Arial" charset="0"/>
                <a:cs typeface="Arial" charset="0"/>
              </a:rPr>
              <a:t>ad hoc</a:t>
            </a:r>
            <a:r>
              <a:rPr lang="en-US" altLang="en-US" smtClean="0">
                <a:latin typeface="Arial" charset="0"/>
                <a:cs typeface="Arial" charset="0"/>
              </a:rPr>
              <a:t> wireless network</a:t>
            </a:r>
          </a:p>
          <a:p>
            <a:pPr lvl="1"/>
            <a:r>
              <a:rPr lang="en-US" altLang="en-US" smtClean="0">
                <a:latin typeface="Arial" charset="0"/>
                <a:cs typeface="Arial" charset="0"/>
              </a:rPr>
              <a:t>Any two terminals can connect with any others</a:t>
            </a:r>
          </a:p>
          <a:p>
            <a:pPr>
              <a:buFont typeface="Arial" charset="0"/>
              <a:buNone/>
            </a:pPr>
            <a:r>
              <a:rPr lang="en-US" altLang="en-US" smtClean="0">
                <a:latin typeface="Arial" charset="0"/>
                <a:cs typeface="Arial" charset="0"/>
              </a:rPr>
              <a:t>	</a:t>
            </a:r>
          </a:p>
          <a:p>
            <a:pPr>
              <a:buFont typeface="Arial" charset="0"/>
              <a:buNone/>
            </a:pPr>
            <a:r>
              <a:rPr lang="en-US" altLang="en-US" smtClean="0">
                <a:latin typeface="Arial" charset="0"/>
                <a:cs typeface="Arial" charset="0"/>
              </a:rPr>
              <a:t>Problem:</a:t>
            </a:r>
          </a:p>
          <a:p>
            <a:pPr lvl="1"/>
            <a:r>
              <a:rPr lang="en-US" altLang="en-US" smtClean="0">
                <a:latin typeface="Arial" charset="0"/>
                <a:cs typeface="Arial" charset="0"/>
              </a:rPr>
              <a:t>Errors in transmission increase with transmission length</a:t>
            </a:r>
          </a:p>
          <a:p>
            <a:pPr lvl="1"/>
            <a:r>
              <a:rPr lang="en-US" altLang="en-US" smtClean="0">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topic, we will</a:t>
            </a:r>
          </a:p>
          <a:p>
            <a:pPr lvl="1"/>
            <a:r>
              <a:rPr lang="en-US" altLang="en-US" dirty="0" smtClean="0">
                <a:latin typeface="Arial" charset="0"/>
                <a:cs typeface="Arial" charset="0"/>
              </a:rPr>
              <a:t>Define a spanning tree</a:t>
            </a:r>
          </a:p>
          <a:p>
            <a:pPr lvl="1"/>
            <a:r>
              <a:rPr lang="en-US" altLang="en-US" dirty="0" smtClean="0">
                <a:latin typeface="Arial" charset="0"/>
                <a:cs typeface="Arial" charset="0"/>
              </a:rPr>
              <a:t>Define the weight of a spanning tree in a weighted graph</a:t>
            </a:r>
          </a:p>
          <a:p>
            <a:pPr lvl="1"/>
            <a:r>
              <a:rPr lang="en-US" altLang="en-US" dirty="0" smtClean="0">
                <a:latin typeface="Arial" charset="0"/>
                <a:cs typeface="Arial" charset="0"/>
              </a:rPr>
              <a:t>Define a minimum spanning tree</a:t>
            </a:r>
          </a:p>
          <a:p>
            <a:pPr lvl="1"/>
            <a:r>
              <a:rPr lang="en-US" altLang="en-US" dirty="0" smtClean="0">
                <a:latin typeface="Arial" charset="0"/>
                <a:cs typeface="Arial" charset="0"/>
              </a:rPr>
              <a:t>Consider applications</a:t>
            </a:r>
          </a:p>
          <a:p>
            <a:pPr lvl="1"/>
            <a:r>
              <a:rPr lang="en-US" altLang="en-US" dirty="0" smtClean="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Remove connections which are too long</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a:t>
            </a:r>
            <a:r>
              <a:rPr lang="en-US" altLang="en-US" i="1" smtClean="0">
                <a:latin typeface="Arial" charset="0"/>
                <a:cs typeface="Arial" charset="0"/>
              </a:rPr>
              <a:t>clusters </a:t>
            </a:r>
            <a:r>
              <a:rPr lang="en-US" altLang="en-US" smtClean="0">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smtClean="0">
                <a:latin typeface="Arial" charset="0"/>
                <a:cs typeface="Arial" charset="0"/>
              </a:rPr>
              <a:t>Algorithms</a:t>
            </a:r>
          </a:p>
        </p:txBody>
      </p:sp>
      <p:sp>
        <p:nvSpPr>
          <p:cNvPr id="2662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Two common algorithms for finding minimum spanning trees are:</a:t>
            </a:r>
          </a:p>
          <a:p>
            <a:pPr lvl="1"/>
            <a:r>
              <a:rPr lang="en-US" altLang="en-US" dirty="0" smtClean="0">
                <a:latin typeface="Arial" charset="0"/>
                <a:cs typeface="Arial" charset="0"/>
              </a:rPr>
              <a:t>Prim’s algorithm</a:t>
            </a:r>
          </a:p>
          <a:p>
            <a:pPr lvl="1"/>
            <a:r>
              <a:rPr lang="en-US" altLang="en-US" dirty="0" err="1" smtClean="0">
                <a:latin typeface="Arial" charset="0"/>
                <a:cs typeface="Arial" charset="0"/>
              </a:rPr>
              <a:t>Kruskal’s</a:t>
            </a:r>
            <a:r>
              <a:rPr lang="en-US" altLang="en-US" dirty="0" smtClean="0">
                <a:latin typeface="Arial" charset="0"/>
                <a:cs typeface="Arial" charset="0"/>
              </a:rPr>
              <a:t> algorithm</a:t>
            </a:r>
          </a:p>
        </p:txBody>
      </p:sp>
    </p:spTree>
    <p:extLst>
      <p:ext uri="{BB962C8B-B14F-4D97-AF65-F5344CB8AC3E}">
        <p14:creationId xmlns:p14="http://schemas.microsoft.com/office/powerpoint/2010/main" val="9788467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Summary</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covered</a:t>
            </a:r>
          </a:p>
          <a:p>
            <a:pPr lvl="1"/>
            <a:r>
              <a:rPr lang="en-US" altLang="en-US" dirty="0" smtClean="0">
                <a:latin typeface="Arial" charset="0"/>
                <a:cs typeface="Arial" charset="0"/>
              </a:rPr>
              <a:t>The definition of spanning trees, weighted graphs, and minimum spanning trees</a:t>
            </a:r>
          </a:p>
          <a:p>
            <a:pPr lvl="1"/>
            <a:r>
              <a:rPr lang="en-US" altLang="en-US" dirty="0" smtClean="0">
                <a:latin typeface="Arial" charset="0"/>
                <a:cs typeface="Arial" charset="0"/>
              </a:rPr>
              <a:t>Applications generally involve networks (electrical or communications)</a:t>
            </a:r>
          </a:p>
          <a:p>
            <a:pPr lvl="1"/>
            <a:r>
              <a:rPr lang="en-US" altLang="en-US" dirty="0" smtClean="0">
                <a:latin typeface="Arial" charset="0"/>
                <a:cs typeface="Arial" charset="0"/>
              </a:rPr>
              <a:t>Two algorithms are Prim’s and </a:t>
            </a:r>
            <a:r>
              <a:rPr lang="en-US" altLang="en-US" dirty="0" err="1" smtClean="0">
                <a:latin typeface="Arial" charset="0"/>
                <a:cs typeface="Arial" charset="0"/>
              </a:rPr>
              <a:t>Kruskal’s</a:t>
            </a:r>
            <a:endParaRPr lang="en-US" altLang="en-US" dirty="0" smtClean="0">
              <a:latin typeface="Arial" charset="0"/>
              <a:cs typeface="Arial" charset="0"/>
            </a:endParaRPr>
          </a:p>
        </p:txBody>
      </p:sp>
    </p:spTree>
    <p:extLst>
      <p:ext uri="{BB962C8B-B14F-4D97-AF65-F5344CB8AC3E}">
        <p14:creationId xmlns:p14="http://schemas.microsoft.com/office/powerpoint/2010/main" val="11281329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http://en.wikipedia.org/wiki/Minimum_spanning_tree</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smtClean="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Given a connected graph with </a:t>
            </a:r>
            <a:r>
              <a:rPr lang="en-US" altLang="en-US" smtClean="0">
                <a:latin typeface="Times New Roman" pitchFamily="18" charset="0"/>
                <a:cs typeface="Arial" charset="0"/>
              </a:rPr>
              <a:t>|V| = </a:t>
            </a:r>
            <a:r>
              <a:rPr lang="en-US" altLang="en-US" i="1" smtClean="0">
                <a:latin typeface="Times New Roman" pitchFamily="18" charset="0"/>
                <a:cs typeface="Arial" charset="0"/>
              </a:rPr>
              <a:t>n</a:t>
            </a:r>
            <a:r>
              <a:rPr lang="en-US" altLang="en-US" smtClean="0">
                <a:latin typeface="Arial" charset="0"/>
                <a:cs typeface="Arial" charset="0"/>
              </a:rPr>
              <a:t> vertices, a spanning tree is defined a collection of </a:t>
            </a:r>
            <a:r>
              <a:rPr lang="en-US" altLang="en-US" i="1" smtClean="0">
                <a:latin typeface="Times New Roman" pitchFamily="18" charset="0"/>
                <a:cs typeface="Arial" charset="0"/>
              </a:rPr>
              <a:t>n</a:t>
            </a:r>
            <a:r>
              <a:rPr lang="en-US" altLang="en-US" smtClean="0">
                <a:latin typeface="Times New Roman" pitchFamily="18" charset="0"/>
                <a:cs typeface="Arial" charset="0"/>
              </a:rPr>
              <a:t> – 1</a:t>
            </a:r>
            <a:r>
              <a:rPr lang="en-US" altLang="en-US" smtClean="0">
                <a:latin typeface="Arial" charset="0"/>
                <a:cs typeface="Arial" charset="0"/>
              </a:rPr>
              <a:t> edges which connect all </a:t>
            </a:r>
            <a:r>
              <a:rPr lang="en-US" altLang="en-US" i="1" smtClean="0">
                <a:latin typeface="Times New Roman" pitchFamily="18" charset="0"/>
                <a:cs typeface="Arial" charset="0"/>
              </a:rPr>
              <a:t>n</a:t>
            </a:r>
            <a:r>
              <a:rPr lang="en-US" altLang="en-US" smtClean="0">
                <a:latin typeface="Arial" charset="0"/>
                <a:cs typeface="Arial" charset="0"/>
              </a:rPr>
              <a:t> vertices</a:t>
            </a:r>
          </a:p>
          <a:p>
            <a:pPr lvl="1"/>
            <a:r>
              <a:rPr lang="en-US" altLang="en-US" smtClean="0">
                <a:latin typeface="Arial" charset="0"/>
                <a:cs typeface="Arial" charset="0"/>
              </a:rPr>
              <a:t>The </a:t>
            </a:r>
            <a:r>
              <a:rPr lang="en-US" altLang="en-US" i="1" smtClean="0">
                <a:latin typeface="Times New Roman" pitchFamily="18" charset="0"/>
                <a:cs typeface="Arial" charset="0"/>
              </a:rPr>
              <a:t>n</a:t>
            </a:r>
            <a:r>
              <a:rPr lang="en-US" altLang="en-US" smtClean="0">
                <a:latin typeface="Arial" charset="0"/>
                <a:cs typeface="Arial" charset="0"/>
              </a:rPr>
              <a:t> vertices and </a:t>
            </a:r>
            <a:r>
              <a:rPr lang="en-US" altLang="en-US" i="1" smtClean="0">
                <a:latin typeface="Times New Roman" pitchFamily="18" charset="0"/>
                <a:cs typeface="Arial" charset="0"/>
              </a:rPr>
              <a:t>n</a:t>
            </a:r>
            <a:r>
              <a:rPr lang="en-US" altLang="en-US" smtClean="0">
                <a:latin typeface="Times New Roman" pitchFamily="18" charset="0"/>
                <a:cs typeface="Arial" charset="0"/>
              </a:rPr>
              <a:t> – 1</a:t>
            </a:r>
            <a:r>
              <a:rPr lang="en-US" altLang="en-US" smtClean="0">
                <a:latin typeface="Arial" charset="0"/>
                <a:cs typeface="Arial" charset="0"/>
              </a:rPr>
              <a:t> edges define a connected sub-graph</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graph has </a:t>
            </a:r>
            <a:r>
              <a:rPr lang="en-US" altLang="en-US" smtClean="0">
                <a:latin typeface="Times New Roman" pitchFamily="18" charset="0"/>
                <a:cs typeface="Arial" charset="0"/>
              </a:rPr>
              <a:t>16</a:t>
            </a:r>
            <a:r>
              <a:rPr lang="en-US" altLang="en-US" smtClean="0">
                <a:latin typeface="Arial" charset="0"/>
                <a:cs typeface="Arial" charset="0"/>
              </a:rPr>
              <a:t> vertices and </a:t>
            </a:r>
            <a:r>
              <a:rPr lang="en-US" altLang="en-US" smtClean="0">
                <a:latin typeface="Times New Roman" pitchFamily="18" charset="0"/>
                <a:cs typeface="Arial" charset="0"/>
              </a:rPr>
              <a:t>35</a:t>
            </a:r>
            <a:r>
              <a:rPr lang="en-US" altLang="en-US" smtClean="0">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These </a:t>
            </a:r>
            <a:r>
              <a:rPr lang="en-US" altLang="en-US" smtClean="0">
                <a:latin typeface="Times New Roman" pitchFamily="18" charset="0"/>
                <a:cs typeface="Arial" charset="0"/>
              </a:rPr>
              <a:t>15</a:t>
            </a:r>
            <a:r>
              <a:rPr lang="en-US" altLang="en-US" smtClean="0">
                <a:latin typeface="Arial" charset="0"/>
                <a:cs typeface="Arial" charset="0"/>
              </a:rPr>
              <a:t> edges form a minimum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smtClean="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 do these </a:t>
            </a:r>
            <a:r>
              <a:rPr lang="en-US" altLang="en-US" smtClean="0">
                <a:latin typeface="Times New Roman" pitchFamily="18" charset="0"/>
                <a:cs typeface="Arial" charset="0"/>
              </a:rPr>
              <a:t>15</a:t>
            </a:r>
            <a:r>
              <a:rPr lang="en-US" altLang="en-US" smtClean="0">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Spanning trees</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Such a collection of edges is called a </a:t>
            </a:r>
            <a:r>
              <a:rPr lang="en-US" altLang="en-US" i="1" smtClean="0">
                <a:latin typeface="Arial" charset="0"/>
                <a:cs typeface="Arial" charset="0"/>
              </a:rPr>
              <a:t>tree</a:t>
            </a:r>
            <a:r>
              <a:rPr lang="en-US" altLang="en-US" smtClean="0">
                <a:latin typeface="Arial" charset="0"/>
                <a:cs typeface="Arial" charset="0"/>
              </a:rPr>
              <a:t> because if any vertex is taken to be the root, we form a tree by treating the adjacent vertices as children, and so on...</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smtClean="0">
                <a:latin typeface="Arial" charset="0"/>
                <a:cs typeface="Arial" charset="0"/>
              </a:rPr>
              <a:t>Spanning trees</a:t>
            </a:r>
          </a:p>
        </p:txBody>
      </p:sp>
      <p:sp>
        <p:nvSpPr>
          <p:cNvPr id="16388" name="Rectangle 4"/>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Nor do they necessarily have </a:t>
            </a:r>
            <a:r>
              <a:rPr lang="en-US" altLang="en-US" i="1" smtClean="0">
                <a:latin typeface="Arial" charset="0"/>
                <a:cs typeface="Arial" charset="0"/>
              </a:rPr>
              <a:t>nice</a:t>
            </a:r>
            <a:r>
              <a:rPr lang="en-US" altLang="en-US" smtClean="0">
                <a:latin typeface="Arial" charset="0"/>
                <a:cs typeface="Arial" charset="0"/>
              </a:rPr>
              <a:t> properties</a:t>
            </a:r>
          </a:p>
          <a:p>
            <a:endParaRPr lang="en-US" altLang="en-US" smtClean="0">
              <a:latin typeface="Arial" charset="0"/>
              <a:cs typeface="Arial" charset="0"/>
            </a:endParaRPr>
          </a:p>
        </p:txBody>
      </p:sp>
    </p:spTree>
    <p:extLst>
      <p:ext uri="{BB962C8B-B14F-4D97-AF65-F5344CB8AC3E}">
        <p14:creationId xmlns:p14="http://schemas.microsoft.com/office/powerpoint/2010/main" val="3253079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smtClean="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weight of a spanning tree is the sum of the weights on all the edges which comprise the spanning tree</a:t>
            </a:r>
          </a:p>
          <a:p>
            <a:pPr lvl="1"/>
            <a:r>
              <a:rPr lang="en-US" altLang="en-US" smtClean="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17004</TotalTime>
  <Words>67</Words>
  <Application>Microsoft Office PowerPoint</Application>
  <PresentationFormat>On-screen Show (4:3)</PresentationFormat>
  <Paragraphs>115</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Custom Design</vt:lpstr>
      <vt:lpstr>PowerPoint Presentation</vt:lpstr>
      <vt:lpstr>Outline</vt:lpstr>
      <vt:lpstr>Spanning trees</vt:lpstr>
      <vt:lpstr>Spanning trees</vt:lpstr>
      <vt:lpstr>Spanning trees</vt:lpstr>
      <vt:lpstr>Spanning trees</vt:lpstr>
      <vt:lpstr>Spanning trees</vt:lpstr>
      <vt:lpstr>Spanning trees</vt:lpstr>
      <vt:lpstr>Spanning trees on weighted graphs</vt:lpstr>
      <vt:lpstr>Minimum Spanning Trees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Algorithms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1308</cp:revision>
  <dcterms:created xsi:type="dcterms:W3CDTF">2009-09-11T23:00:44Z</dcterms:created>
  <dcterms:modified xsi:type="dcterms:W3CDTF">2015-03-18T13:50:01Z</dcterms:modified>
</cp:coreProperties>
</file>